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28c18fd6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28c18fd6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28c18fd6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28c18fd6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28c18fd6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28c18fd6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28c18fd6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28c18fd6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28c18fd6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28c18fd6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28c18f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28c18f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28c18fd6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28c18fd6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28c18fd6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28c18fd6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9999602dc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9999602d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28c18fd6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28c18fd6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28c18fd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28c18fd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28c18fd6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28c18fd6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28c18fd6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28c18fd6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28c18fd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28c18fd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28c18fd6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28c18fd6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28c18fd6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28c18fd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28c18fd6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28c18fd6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.jpg"/><Relationship Id="rId6" Type="http://schemas.openxmlformats.org/officeDocument/2006/relationships/image" Target="../media/image2.gif"/><Relationship Id="rId7" Type="http://schemas.openxmlformats.org/officeDocument/2006/relationships/image" Target="../media/image7.gif"/><Relationship Id="rId8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1" Type="http://schemas.openxmlformats.org/officeDocument/2006/relationships/image" Target="../media/image26.gif"/><Relationship Id="rId10" Type="http://schemas.openxmlformats.org/officeDocument/2006/relationships/image" Target="../media/image19.gif"/><Relationship Id="rId9" Type="http://schemas.openxmlformats.org/officeDocument/2006/relationships/image" Target="../media/image13.gif"/><Relationship Id="rId5" Type="http://schemas.openxmlformats.org/officeDocument/2006/relationships/image" Target="../media/image1.jpg"/><Relationship Id="rId6" Type="http://schemas.openxmlformats.org/officeDocument/2006/relationships/image" Target="../media/image11.gif"/><Relationship Id="rId7" Type="http://schemas.openxmlformats.org/officeDocument/2006/relationships/image" Target="../media/image24.gif"/><Relationship Id="rId8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1" Type="http://schemas.openxmlformats.org/officeDocument/2006/relationships/image" Target="../media/image27.png"/><Relationship Id="rId10" Type="http://schemas.openxmlformats.org/officeDocument/2006/relationships/image" Target="../media/image19.gif"/><Relationship Id="rId12" Type="http://schemas.openxmlformats.org/officeDocument/2006/relationships/image" Target="../media/image22.gif"/><Relationship Id="rId9" Type="http://schemas.openxmlformats.org/officeDocument/2006/relationships/image" Target="../media/image13.gif"/><Relationship Id="rId5" Type="http://schemas.openxmlformats.org/officeDocument/2006/relationships/image" Target="../media/image1.jpg"/><Relationship Id="rId6" Type="http://schemas.openxmlformats.org/officeDocument/2006/relationships/image" Target="../media/image11.gif"/><Relationship Id="rId7" Type="http://schemas.openxmlformats.org/officeDocument/2006/relationships/image" Target="../media/image24.gif"/><Relationship Id="rId8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gif"/><Relationship Id="rId4" Type="http://schemas.openxmlformats.org/officeDocument/2006/relationships/image" Target="../media/image28.gif"/><Relationship Id="rId10" Type="http://schemas.openxmlformats.org/officeDocument/2006/relationships/image" Target="../media/image21.png"/><Relationship Id="rId9" Type="http://schemas.openxmlformats.org/officeDocument/2006/relationships/image" Target="../media/image30.gif"/><Relationship Id="rId5" Type="http://schemas.openxmlformats.org/officeDocument/2006/relationships/image" Target="../media/image25.gif"/><Relationship Id="rId6" Type="http://schemas.openxmlformats.org/officeDocument/2006/relationships/image" Target="../media/image17.gif"/><Relationship Id="rId7" Type="http://schemas.openxmlformats.org/officeDocument/2006/relationships/image" Target="../media/image23.gif"/><Relationship Id="rId8" Type="http://schemas.openxmlformats.org/officeDocument/2006/relationships/image" Target="../media/image3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gif"/><Relationship Id="rId4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ortrait-disco.github.io/" TargetMode="External"/><Relationship Id="rId4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btilmon/illumiGrad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JkFF8qhCipuI0tk3ZOqWtDkWKB33kVOF/view?usp=sharing" TargetMode="External"/><Relationship Id="rId4" Type="http://schemas.openxmlformats.org/officeDocument/2006/relationships/hyperlink" Target="mailto:btilmon@ufl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gNrLWUDOAH4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://www.youtube.com/watch?v=i7ierVkXYa8" TargetMode="External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Calibration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227850" y="4055425"/>
            <a:ext cx="26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Brevin Tilmon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Checkerboard Calibration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725" y="3745700"/>
            <a:ext cx="1621000" cy="1231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y Checkerboard – Haus and Hues" id="114" name="Google Shape;114;p22"/>
          <p:cNvPicPr preferRelativeResize="0"/>
          <p:nvPr/>
        </p:nvPicPr>
        <p:blipFill rotWithShape="1">
          <a:blip r:embed="rId4">
            <a:alphaModFix/>
          </a:blip>
          <a:srcRect b="4102" l="4782" r="3591" t="3501"/>
          <a:stretch/>
        </p:blipFill>
        <p:spPr>
          <a:xfrm rot="-5400000">
            <a:off x="1208063" y="1881087"/>
            <a:ext cx="767575" cy="97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on EOS 5D Mark IV DSLR Camera with 24-105mm f/4L II Lens"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7">
            <a:off x="2104996" y="2349097"/>
            <a:ext cx="767950" cy="930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2"/>
          <p:cNvCxnSpPr/>
          <p:nvPr/>
        </p:nvCxnSpPr>
        <p:spPr>
          <a:xfrm rot="10800000">
            <a:off x="2943338" y="3279825"/>
            <a:ext cx="1116000" cy="95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" name="Google Shape;1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1773" y="3537334"/>
            <a:ext cx="976900" cy="25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4200" y="1251125"/>
            <a:ext cx="2724700" cy="14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0262" y="1692100"/>
            <a:ext cx="563173" cy="2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7281075" y="1174550"/>
            <a:ext cx="742200" cy="169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5164700" y="1361550"/>
            <a:ext cx="742200" cy="1257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4516100" y="788000"/>
            <a:ext cx="20394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We know these from corner detection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6632475" y="2897525"/>
            <a:ext cx="20394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 know these because we measured the checkerboard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Since we use a checkerboard plane, Z = 1 and we can use homographies for simpler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Checkerboard Calibration - Tricks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725" y="4129497"/>
            <a:ext cx="1116000" cy="848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y Checkerboard – Haus and Hues" id="131" name="Google Shape;131;p23"/>
          <p:cNvPicPr preferRelativeResize="0"/>
          <p:nvPr/>
        </p:nvPicPr>
        <p:blipFill rotWithShape="1">
          <a:blip r:embed="rId4">
            <a:alphaModFix/>
          </a:blip>
          <a:srcRect b="4102" l="4782" r="3591" t="3501"/>
          <a:stretch/>
        </p:blipFill>
        <p:spPr>
          <a:xfrm rot="-5400000">
            <a:off x="1359875" y="2763325"/>
            <a:ext cx="562000" cy="71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on EOS 5D Mark IV DSLR Camera with 24-105mm f/4L II Lens"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6">
            <a:off x="1998124" y="3365874"/>
            <a:ext cx="528400" cy="640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y Checkerboard – Haus and Hues" id="133" name="Google Shape;133;p23"/>
          <p:cNvPicPr preferRelativeResize="0"/>
          <p:nvPr/>
        </p:nvPicPr>
        <p:blipFill rotWithShape="1">
          <a:blip r:embed="rId4">
            <a:alphaModFix/>
          </a:blip>
          <a:srcRect b="4102" l="4782" r="3591" t="3501"/>
          <a:stretch/>
        </p:blipFill>
        <p:spPr>
          <a:xfrm rot="-5400000">
            <a:off x="2517350" y="2349637"/>
            <a:ext cx="562000" cy="71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on EOS 5D Mark IV DSLR Camera with 24-105mm f/4L II Lens"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6">
            <a:off x="3155599" y="2952187"/>
            <a:ext cx="528400" cy="640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y Checkerboard – Haus and Hues" id="135" name="Google Shape;135;p23"/>
          <p:cNvPicPr preferRelativeResize="0"/>
          <p:nvPr/>
        </p:nvPicPr>
        <p:blipFill rotWithShape="1">
          <a:blip r:embed="rId4">
            <a:alphaModFix/>
          </a:blip>
          <a:srcRect b="4102" l="4782" r="3591" t="3501"/>
          <a:stretch/>
        </p:blipFill>
        <p:spPr>
          <a:xfrm rot="-5400000">
            <a:off x="852425" y="3833650"/>
            <a:ext cx="562000" cy="71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on EOS 5D Mark IV DSLR Camera with 24-105mm f/4L II Lens"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6">
            <a:off x="1490674" y="4436199"/>
            <a:ext cx="528400" cy="640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9622" y="3962900"/>
            <a:ext cx="696214" cy="1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9638" y="2215125"/>
            <a:ext cx="617424" cy="1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2163" y="2642900"/>
            <a:ext cx="617424" cy="1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713" y="3713225"/>
            <a:ext cx="617424" cy="19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3"/>
          <p:cNvCxnSpPr>
            <a:stCxn id="130" idx="1"/>
          </p:cNvCxnSpPr>
          <p:nvPr/>
        </p:nvCxnSpPr>
        <p:spPr>
          <a:xfrm flipH="1">
            <a:off x="2302425" y="4553573"/>
            <a:ext cx="1827300" cy="3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3"/>
          <p:cNvCxnSpPr>
            <a:stCxn id="130" idx="1"/>
          </p:cNvCxnSpPr>
          <p:nvPr/>
        </p:nvCxnSpPr>
        <p:spPr>
          <a:xfrm rot="10800000">
            <a:off x="2594625" y="3985373"/>
            <a:ext cx="15351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3"/>
          <p:cNvCxnSpPr>
            <a:stCxn id="130" idx="1"/>
          </p:cNvCxnSpPr>
          <p:nvPr/>
        </p:nvCxnSpPr>
        <p:spPr>
          <a:xfrm rot="10800000">
            <a:off x="3658125" y="3628973"/>
            <a:ext cx="471600" cy="9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" name="Google Shape;14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3013" y="4553565"/>
            <a:ext cx="202775" cy="14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5800" y="4056314"/>
            <a:ext cx="202775" cy="14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17838" y="3762100"/>
            <a:ext cx="210564" cy="1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0175" y="2215125"/>
            <a:ext cx="2177514" cy="11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Checkerboard Calibration - MATH!!!</a:t>
            </a:r>
            <a:endParaRPr/>
          </a:p>
        </p:txBody>
      </p:sp>
      <p:grpSp>
        <p:nvGrpSpPr>
          <p:cNvPr id="153" name="Google Shape;153;p24"/>
          <p:cNvGrpSpPr/>
          <p:nvPr/>
        </p:nvGrpSpPr>
        <p:grpSpPr>
          <a:xfrm>
            <a:off x="5807081" y="689514"/>
            <a:ext cx="2806219" cy="1570376"/>
            <a:chOff x="775800" y="2215125"/>
            <a:chExt cx="4469925" cy="2861473"/>
          </a:xfrm>
        </p:grpSpPr>
        <p:pic>
          <p:nvPicPr>
            <p:cNvPr id="154" name="Google Shape;15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9725" y="4129497"/>
              <a:ext cx="1116000" cy="848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avy Checkerboard – Haus and Hues" id="155" name="Google Shape;155;p24"/>
            <p:cNvPicPr preferRelativeResize="0"/>
            <p:nvPr/>
          </p:nvPicPr>
          <p:blipFill rotWithShape="1">
            <a:blip r:embed="rId4">
              <a:alphaModFix/>
            </a:blip>
            <a:srcRect b="4102" l="4782" r="3591" t="3501"/>
            <a:stretch/>
          </p:blipFill>
          <p:spPr>
            <a:xfrm rot="-5400000">
              <a:off x="1359875" y="2763325"/>
              <a:ext cx="562000" cy="7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non EOS 5D Mark IV DSLR Camera with 24-105mm f/4L II Lens" id="156" name="Google Shape;156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6">
              <a:off x="1998124" y="3365874"/>
              <a:ext cx="528400" cy="640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avy Checkerboard – Haus and Hues" id="157" name="Google Shape;157;p24"/>
            <p:cNvPicPr preferRelativeResize="0"/>
            <p:nvPr/>
          </p:nvPicPr>
          <p:blipFill rotWithShape="1">
            <a:blip r:embed="rId4">
              <a:alphaModFix/>
            </a:blip>
            <a:srcRect b="4102" l="4782" r="3591" t="3501"/>
            <a:stretch/>
          </p:blipFill>
          <p:spPr>
            <a:xfrm rot="-5400000">
              <a:off x="2517350" y="2349637"/>
              <a:ext cx="562000" cy="7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non EOS 5D Mark IV DSLR Camera with 24-105mm f/4L II Lens" id="158" name="Google Shape;15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6">
              <a:off x="3155599" y="2952187"/>
              <a:ext cx="528400" cy="640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avy Checkerboard – Haus and Hues" id="159" name="Google Shape;159;p24"/>
            <p:cNvPicPr preferRelativeResize="0"/>
            <p:nvPr/>
          </p:nvPicPr>
          <p:blipFill rotWithShape="1">
            <a:blip r:embed="rId4">
              <a:alphaModFix/>
            </a:blip>
            <a:srcRect b="4102" l="4782" r="3591" t="3501"/>
            <a:stretch/>
          </p:blipFill>
          <p:spPr>
            <a:xfrm rot="-5400000">
              <a:off x="852425" y="3833650"/>
              <a:ext cx="562000" cy="71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non EOS 5D Mark IV DSLR Camera with 24-105mm f/4L II Lens" id="160" name="Google Shape;16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6">
              <a:off x="1490674" y="4436199"/>
              <a:ext cx="528400" cy="640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39622" y="3962900"/>
              <a:ext cx="696214" cy="19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89638" y="2215125"/>
              <a:ext cx="617424" cy="19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32163" y="2642900"/>
              <a:ext cx="617424" cy="19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4713" y="3713225"/>
              <a:ext cx="617424" cy="197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5" name="Google Shape;165;p24"/>
            <p:cNvCxnSpPr>
              <a:stCxn id="154" idx="1"/>
            </p:cNvCxnSpPr>
            <p:nvPr/>
          </p:nvCxnSpPr>
          <p:spPr>
            <a:xfrm flipH="1">
              <a:off x="2302425" y="4553573"/>
              <a:ext cx="1827300" cy="36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6" name="Google Shape;166;p24"/>
            <p:cNvCxnSpPr>
              <a:stCxn id="154" idx="1"/>
            </p:cNvCxnSpPr>
            <p:nvPr/>
          </p:nvCxnSpPr>
          <p:spPr>
            <a:xfrm rot="10800000">
              <a:off x="2594625" y="3985373"/>
              <a:ext cx="1535100" cy="5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7" name="Google Shape;167;p24"/>
            <p:cNvCxnSpPr>
              <a:stCxn id="154" idx="1"/>
            </p:cNvCxnSpPr>
            <p:nvPr/>
          </p:nvCxnSpPr>
          <p:spPr>
            <a:xfrm rot="10800000">
              <a:off x="3658125" y="3628973"/>
              <a:ext cx="471600" cy="92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68" name="Google Shape;168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73013" y="4553565"/>
              <a:ext cx="202775" cy="148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75800" y="4056314"/>
              <a:ext cx="202775" cy="145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17838" y="3762100"/>
              <a:ext cx="210564" cy="148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4"/>
          <p:cNvSpPr txBox="1"/>
          <p:nvPr/>
        </p:nvSpPr>
        <p:spPr>
          <a:xfrm>
            <a:off x="362300" y="2641300"/>
            <a:ext cx="46455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Multiply out the equation (H is 3x3)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Move all terms to one side and set to 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Solve system of equations through singular value decomposition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3325" y="3669024"/>
            <a:ext cx="2233100" cy="14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5664" y="1511125"/>
            <a:ext cx="4338763" cy="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1250525" y="1718900"/>
            <a:ext cx="327300" cy="37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2521400" y="1431675"/>
            <a:ext cx="1773600" cy="98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Checkerboard Calibration - Refinement</a:t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487300" y="1086925"/>
            <a:ext cx="82512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have an initial estimate for     telling us how the camera is distorting the 3D points. Now, we refine the estimates using a simpler version of structure from motion called bundle adjustment with non linear optimizers such as levenberg </a:t>
            </a:r>
            <a:r>
              <a:rPr lang="en"/>
              <a:t>marquardt</a:t>
            </a:r>
            <a:r>
              <a:rPr lang="en"/>
              <a:t>.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775" y="1263450"/>
            <a:ext cx="157300" cy="1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238" y="3252000"/>
            <a:ext cx="4510751" cy="6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250" y="4452775"/>
            <a:ext cx="3178425" cy="2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246" y="2484375"/>
            <a:ext cx="1493817" cy="2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300" y="2497688"/>
            <a:ext cx="294000" cy="25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300" y="3440988"/>
            <a:ext cx="294000" cy="25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300" y="4466088"/>
            <a:ext cx="294000" cy="25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 Vision/Perception: Structure From Motion | Reality Bytes" id="189" name="Google Shape;189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2150" y="3845975"/>
            <a:ext cx="2201850" cy="12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done!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566825" y="1700500"/>
            <a:ext cx="73104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Now that we solved for H, and by extension K (our lens matrix), we can accurately project 3D points into the camera.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000" y="3904700"/>
            <a:ext cx="2572450" cy="11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301" y="2963575"/>
            <a:ext cx="2029450" cy="3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Bonus</a:t>
            </a:r>
            <a:r>
              <a:rPr lang="en"/>
              <a:t> </a:t>
            </a:r>
            <a:r>
              <a:rPr lang="en"/>
              <a:t>(perspective distortion, not lens distortion)</a:t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4">
            <a:alphaModFix/>
          </a:blip>
          <a:srcRect b="9305" l="0" r="0" t="0"/>
          <a:stretch/>
        </p:blipFill>
        <p:spPr>
          <a:xfrm>
            <a:off x="217750" y="2220300"/>
            <a:ext cx="8839202" cy="26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4329275" y="1311550"/>
            <a:ext cx="1029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Zoom</a:t>
            </a:r>
            <a:endParaRPr sz="2300"/>
          </a:p>
        </p:txBody>
      </p:sp>
      <p:cxnSp>
        <p:nvCxnSpPr>
          <p:cNvPr id="205" name="Google Shape;205;p27"/>
          <p:cNvCxnSpPr/>
          <p:nvPr/>
        </p:nvCxnSpPr>
        <p:spPr>
          <a:xfrm rot="10800000">
            <a:off x="1190250" y="1866975"/>
            <a:ext cx="7085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Bonus</a:t>
            </a:r>
            <a:r>
              <a:rPr lang="en"/>
              <a:t> - Using depth camera to calibrate color camera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638" y="1165450"/>
            <a:ext cx="34467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550" y="2023475"/>
            <a:ext cx="4878900" cy="25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code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530325" y="1598275"/>
            <a:ext cx="7845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https://drive.google.com/file/d/1JkFF8qhCipuI0tk3ZOqWtDkWKB33kVOF/view?usp=sharing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573925" y="3152925"/>
            <a:ext cx="34362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btilmon@ufl.edu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Brevin Tilmon</a:t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544850" y="2404650"/>
            <a:ext cx="2201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85700" y="2384175"/>
            <a:ext cx="84906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want to undo lens distortions so “pixel i, j” is where we the image says it is in 3D space.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- Accurate 3D Reconstruction</a:t>
            </a:r>
            <a:endParaRPr/>
          </a:p>
        </p:txBody>
      </p:sp>
      <p:pic>
        <p:nvPicPr>
          <p:cNvPr descr="Lex Fridman Podcast full episode: https://www.youtube.com/watch?v=MVYrJJNdrEg&#10;Please support this podcast by checking out our sponsors:&#10;- LMNT: https://drinkLMNT.com/lex to get free sample pack&#10;- InsideTracker: https://insidetracker.com/lex to get 20% off&#10;- Eight Sleep: https://www.eightsleep.com/lex to get special savings&#10;- AG1: https://drinkag1.com/lex to get 1 month supply of fish oil&#10;- NetSuite: http://netsuite.com/lex to get free product tour&#10;&#10;GUEST BIO:&#10;Mark Zuckerberg is CEO of Meta.&#10;&#10;PODCAST INFO:&#10;Podcast website: https://lexfridman.com/podcast&#10;Apple Podcasts: https://apple.co/2lwqZIr&#10;Spotify: https://spoti.fi/2nEwCF8&#10;RSS: https://lexfridman.com/feed/podcast/&#10;Full episodes playlist: https://www.youtube.com/playlist?list=PLrAXtmErZgOdP_8GztsuKi9nrraNbKKp4&#10;Clips playlist: https://www.youtube.com/playlist?list=PLrAXtmErZgOeciFP3CBCIEElOJeitOr41&#10;&#10;SOCIAL:&#10;- Twitter: https://twitter.com/lexfridman&#10;- LinkedIn: https://www.linkedin.com/in/lexfridman&#10;- Facebook: https://www.facebook.com/lexfridman&#10;- Instagram: https://www.instagram.com/lexfridman&#10;- Medium: https://medium.com/@lexfridman&#10;- Reddit: https://reddit.com/r/lexfridman&#10;- Support on Patreon: https://www.patreon.com/lexfridman" id="67" name="Google Shape;67;p15" title="Lex Fridman's full-body avatar in the Metaver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338" y="1450625"/>
            <a:ext cx="5555325" cy="31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k Zuckerberg shocks the world with eerie first interview INSIDE the  metaverse - and people are divided | The US Sun"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7" y="1741975"/>
            <a:ext cx="4361803" cy="18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875" y="1741963"/>
            <a:ext cx="4415626" cy="185849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- Accurate 3D Reconstruction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- Multi camera systems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18315" r="11400" t="0"/>
          <a:stretch/>
        </p:blipFill>
        <p:spPr>
          <a:xfrm>
            <a:off x="923300" y="2127050"/>
            <a:ext cx="2461399" cy="19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100" y="2017625"/>
            <a:ext cx="3749825" cy="22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13434"/>
          <a:stretch/>
        </p:blipFill>
        <p:spPr>
          <a:xfrm>
            <a:off x="843175" y="1913675"/>
            <a:ext cx="7303899" cy="20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385700" y="2384175"/>
            <a:ext cx="84465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want to undo lens distortions so “pixel i, j” is where we the image says it is in 3D space.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Lens Distortions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00" y="1386700"/>
            <a:ext cx="7362426" cy="2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ways: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an object of known 3D shape (this lecture)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Structure from Motion (all you need is camera, it is harder, more mathy)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undo lens </a:t>
            </a:r>
            <a:r>
              <a:rPr lang="en"/>
              <a:t>distortions?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669" y="1280350"/>
            <a:ext cx="1585913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hort explanation of what the structure from motion problem is." id="107" name="Google Shape;107;p21" title="The Structure from Motion Pipelin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500" y="3520225"/>
            <a:ext cx="2626100" cy="14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